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756" r:id="rId3"/>
    <p:sldId id="256" r:id="rId4"/>
    <p:sldId id="257" r:id="rId5"/>
    <p:sldId id="754" r:id="rId6"/>
    <p:sldId id="755" r:id="rId7"/>
    <p:sldId id="260" r:id="rId8"/>
    <p:sldId id="261" r:id="rId9"/>
    <p:sldId id="757" r:id="rId10"/>
    <p:sldId id="263" r:id="rId11"/>
    <p:sldId id="7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496"/>
    <a:srgbClr val="3A8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B136-51CB-127B-A2D4-387EFDFDA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614CF-F3A9-9B37-D344-817E21581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A4303-F191-3281-AA6C-F4CA7820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0AFA-0208-48F3-A964-79129CC79B1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1C766-F6FC-603C-749C-9FDA18CB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41024-5B09-2DF3-4EC1-172FB855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7EBE-084D-43EA-B5FE-AD0969E4A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6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BDA7-0C55-A014-7194-18730FB3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A1E7F-9DF0-2D13-A414-2138E17A3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4F13C-E7CB-500A-344F-6CD75EBD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0AFA-0208-48F3-A964-79129CC79B1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5666-26D4-0AD2-E6CB-DAC5E5E1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09D28-2B2A-9A27-B960-4AB1E4FF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7EBE-084D-43EA-B5FE-AD0969E4A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000DC-64AC-D3AB-7911-7463D9893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DFE28-15D5-6A70-3AE8-A7FB8F45E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AD106-C5BB-50F5-D9E9-A1DC58EF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0AFA-0208-48F3-A964-79129CC79B1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18C9-5323-A3A2-C938-5A2E8E99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511DE-938B-5870-0863-BD1ED14C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7EBE-084D-43EA-B5FE-AD0969E4A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69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589"/>
            <a:ext cx="9144000" cy="2388054"/>
          </a:xfrm>
          <a:prstGeom prst="rect">
            <a:avLst/>
          </a:prstGeom>
        </p:spPr>
        <p:txBody>
          <a:bodyPr anchor="b"/>
          <a:lstStyle>
            <a:lvl1pPr algn="ctr">
              <a:defRPr sz="642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491"/>
            <a:ext cx="9144000" cy="16549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71"/>
            </a:lvl1pPr>
            <a:lvl2pPr marL="489844" indent="0" algn="ctr">
              <a:buNone/>
              <a:defRPr sz="2143"/>
            </a:lvl2pPr>
            <a:lvl3pPr marL="979688" indent="0" algn="ctr">
              <a:buNone/>
              <a:defRPr sz="1929"/>
            </a:lvl3pPr>
            <a:lvl4pPr marL="1469532" indent="0" algn="ctr">
              <a:buNone/>
              <a:defRPr sz="1714"/>
            </a:lvl4pPr>
            <a:lvl5pPr marL="1959376" indent="0" algn="ctr">
              <a:buNone/>
              <a:defRPr sz="1714"/>
            </a:lvl5pPr>
            <a:lvl6pPr marL="2449220" indent="0" algn="ctr">
              <a:buNone/>
              <a:defRPr sz="1714"/>
            </a:lvl6pPr>
            <a:lvl7pPr marL="2939064" indent="0" algn="ctr">
              <a:buNone/>
              <a:defRPr sz="1714"/>
            </a:lvl7pPr>
            <a:lvl8pPr marL="3428909" indent="0" algn="ctr">
              <a:buNone/>
              <a:defRPr sz="1714"/>
            </a:lvl8pPr>
            <a:lvl9pPr marL="3918753" indent="0" algn="ctr">
              <a:buNone/>
              <a:defRPr sz="1714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5784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70" y="365693"/>
            <a:ext cx="10514061" cy="13249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70" y="1825059"/>
            <a:ext cx="10514061" cy="4352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3842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709398"/>
            <a:ext cx="10515985" cy="2852397"/>
          </a:xfrm>
          <a:prstGeom prst="rect">
            <a:avLst/>
          </a:prstGeom>
        </p:spPr>
        <p:txBody>
          <a:bodyPr anchor="b"/>
          <a:lstStyle>
            <a:lvl1pPr>
              <a:defRPr sz="642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4589009"/>
            <a:ext cx="10515985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1"/>
            </a:lvl1pPr>
            <a:lvl2pPr marL="489844" indent="0">
              <a:buNone/>
              <a:defRPr sz="2143"/>
            </a:lvl2pPr>
            <a:lvl3pPr marL="979688" indent="0">
              <a:buNone/>
              <a:defRPr sz="1929"/>
            </a:lvl3pPr>
            <a:lvl4pPr marL="1469532" indent="0">
              <a:buNone/>
              <a:defRPr sz="1714"/>
            </a:lvl4pPr>
            <a:lvl5pPr marL="1959376" indent="0">
              <a:buNone/>
              <a:defRPr sz="1714"/>
            </a:lvl5pPr>
            <a:lvl6pPr marL="2449220" indent="0">
              <a:buNone/>
              <a:defRPr sz="1714"/>
            </a:lvl6pPr>
            <a:lvl7pPr marL="2939064" indent="0">
              <a:buNone/>
              <a:defRPr sz="1714"/>
            </a:lvl7pPr>
            <a:lvl8pPr marL="3428909" indent="0">
              <a:buNone/>
              <a:defRPr sz="1714"/>
            </a:lvl8pPr>
            <a:lvl9pPr marL="3918753" indent="0">
              <a:buNone/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793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70" y="365693"/>
            <a:ext cx="10514061" cy="13249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970" y="1825059"/>
            <a:ext cx="5164667" cy="4352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363" y="1825059"/>
            <a:ext cx="5164667" cy="4352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72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70" y="365693"/>
            <a:ext cx="10515985" cy="13249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69" y="1680482"/>
            <a:ext cx="5158895" cy="824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71" b="1"/>
            </a:lvl1pPr>
            <a:lvl2pPr marL="489844" indent="0">
              <a:buNone/>
              <a:defRPr sz="2143" b="1"/>
            </a:lvl2pPr>
            <a:lvl3pPr marL="979688" indent="0">
              <a:buNone/>
              <a:defRPr sz="1929" b="1"/>
            </a:lvl3pPr>
            <a:lvl4pPr marL="1469532" indent="0">
              <a:buNone/>
              <a:defRPr sz="1714" b="1"/>
            </a:lvl4pPr>
            <a:lvl5pPr marL="1959376" indent="0">
              <a:buNone/>
              <a:defRPr sz="1714" b="1"/>
            </a:lvl5pPr>
            <a:lvl6pPr marL="2449220" indent="0">
              <a:buNone/>
              <a:defRPr sz="1714" b="1"/>
            </a:lvl6pPr>
            <a:lvl7pPr marL="2939064" indent="0">
              <a:buNone/>
              <a:defRPr sz="1714" b="1"/>
            </a:lvl7pPr>
            <a:lvl8pPr marL="3428909" indent="0">
              <a:buNone/>
              <a:defRPr sz="1714" b="1"/>
            </a:lvl8pPr>
            <a:lvl9pPr marL="3918753" indent="0">
              <a:buNone/>
              <a:defRPr sz="17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69" y="2505416"/>
            <a:ext cx="5158895" cy="36841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970" y="1680482"/>
            <a:ext cx="5181985" cy="824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71" b="1"/>
            </a:lvl1pPr>
            <a:lvl2pPr marL="489844" indent="0">
              <a:buNone/>
              <a:defRPr sz="2143" b="1"/>
            </a:lvl2pPr>
            <a:lvl3pPr marL="979688" indent="0">
              <a:buNone/>
              <a:defRPr sz="1929" b="1"/>
            </a:lvl3pPr>
            <a:lvl4pPr marL="1469532" indent="0">
              <a:buNone/>
              <a:defRPr sz="1714" b="1"/>
            </a:lvl4pPr>
            <a:lvl5pPr marL="1959376" indent="0">
              <a:buNone/>
              <a:defRPr sz="1714" b="1"/>
            </a:lvl5pPr>
            <a:lvl6pPr marL="2449220" indent="0">
              <a:buNone/>
              <a:defRPr sz="1714" b="1"/>
            </a:lvl6pPr>
            <a:lvl7pPr marL="2939064" indent="0">
              <a:buNone/>
              <a:defRPr sz="1714" b="1"/>
            </a:lvl7pPr>
            <a:lvl8pPr marL="3428909" indent="0">
              <a:buNone/>
              <a:defRPr sz="1714" b="1"/>
            </a:lvl8pPr>
            <a:lvl9pPr marL="3918753" indent="0">
              <a:buNone/>
              <a:defRPr sz="17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970" y="2505416"/>
            <a:ext cx="5181985" cy="36841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410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70" y="365693"/>
            <a:ext cx="10514061" cy="13249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811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690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69" y="457541"/>
            <a:ext cx="3933152" cy="1600540"/>
          </a:xfrm>
          <a:prstGeom prst="rect">
            <a:avLst/>
          </a:prstGeom>
        </p:spPr>
        <p:txBody>
          <a:bodyPr anchor="b"/>
          <a:lstStyle>
            <a:lvl1pPr>
              <a:defRPr sz="342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910" y="988220"/>
            <a:ext cx="6171046" cy="4873058"/>
          </a:xfrm>
          <a:prstGeom prst="rect">
            <a:avLst/>
          </a:prstGeom>
        </p:spPr>
        <p:txBody>
          <a:bodyPr/>
          <a:lstStyle>
            <a:lvl1pPr>
              <a:defRPr sz="3428"/>
            </a:lvl1pPr>
            <a:lvl2pPr>
              <a:defRPr sz="3000"/>
            </a:lvl2pPr>
            <a:lvl3pPr>
              <a:defRPr sz="2571"/>
            </a:lvl3pPr>
            <a:lvl4pPr>
              <a:defRPr sz="2143"/>
            </a:lvl4pPr>
            <a:lvl5pPr>
              <a:defRPr sz="2143"/>
            </a:lvl5pPr>
            <a:lvl6pPr>
              <a:defRPr sz="2143"/>
            </a:lvl6pPr>
            <a:lvl7pPr>
              <a:defRPr sz="2143"/>
            </a:lvl7pPr>
            <a:lvl8pPr>
              <a:defRPr sz="2143"/>
            </a:lvl8pPr>
            <a:lvl9pPr>
              <a:defRPr sz="21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69" y="2058081"/>
            <a:ext cx="3933152" cy="3811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14"/>
            </a:lvl1pPr>
            <a:lvl2pPr marL="489844" indent="0">
              <a:buNone/>
              <a:defRPr sz="1500"/>
            </a:lvl2pPr>
            <a:lvl3pPr marL="979688" indent="0">
              <a:buNone/>
              <a:defRPr sz="1286"/>
            </a:lvl3pPr>
            <a:lvl4pPr marL="1469532" indent="0">
              <a:buNone/>
              <a:defRPr sz="1071"/>
            </a:lvl4pPr>
            <a:lvl5pPr marL="1959376" indent="0">
              <a:buNone/>
              <a:defRPr sz="1071"/>
            </a:lvl5pPr>
            <a:lvl6pPr marL="2449220" indent="0">
              <a:buNone/>
              <a:defRPr sz="1071"/>
            </a:lvl6pPr>
            <a:lvl7pPr marL="2939064" indent="0">
              <a:buNone/>
              <a:defRPr sz="1071"/>
            </a:lvl7pPr>
            <a:lvl8pPr marL="3428909" indent="0">
              <a:buNone/>
              <a:defRPr sz="1071"/>
            </a:lvl8pPr>
            <a:lvl9pPr marL="3918753" indent="0">
              <a:buNone/>
              <a:defRPr sz="1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16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5B1C-DCF6-BDF1-3116-62E40345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31065-4289-B239-93E7-4141D163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8C0F-2F90-77B3-88AF-B374DD96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0AFA-0208-48F3-A964-79129CC79B1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4755-2B58-E4D6-466C-693412106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25AFF-D8AC-5993-878C-C523A064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7EBE-084D-43EA-B5FE-AD0969E4A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5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69" y="457541"/>
            <a:ext cx="3933152" cy="1600540"/>
          </a:xfrm>
          <a:prstGeom prst="rect">
            <a:avLst/>
          </a:prstGeom>
        </p:spPr>
        <p:txBody>
          <a:bodyPr anchor="b"/>
          <a:lstStyle>
            <a:lvl1pPr>
              <a:defRPr sz="342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910" y="988220"/>
            <a:ext cx="6171046" cy="4873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28"/>
            </a:lvl1pPr>
            <a:lvl2pPr marL="489844" indent="0">
              <a:buNone/>
              <a:defRPr sz="3000"/>
            </a:lvl2pPr>
            <a:lvl3pPr marL="979688" indent="0">
              <a:buNone/>
              <a:defRPr sz="2571"/>
            </a:lvl3pPr>
            <a:lvl4pPr marL="1469532" indent="0">
              <a:buNone/>
              <a:defRPr sz="2143"/>
            </a:lvl4pPr>
            <a:lvl5pPr marL="1959376" indent="0">
              <a:buNone/>
              <a:defRPr sz="2143"/>
            </a:lvl5pPr>
            <a:lvl6pPr marL="2449220" indent="0">
              <a:buNone/>
              <a:defRPr sz="2143"/>
            </a:lvl6pPr>
            <a:lvl7pPr marL="2939064" indent="0">
              <a:buNone/>
              <a:defRPr sz="2143"/>
            </a:lvl7pPr>
            <a:lvl8pPr marL="3428909" indent="0">
              <a:buNone/>
              <a:defRPr sz="2143"/>
            </a:lvl8pPr>
            <a:lvl9pPr marL="3918753" indent="0">
              <a:buNone/>
              <a:defRPr sz="2143"/>
            </a:lvl9pPr>
          </a:lstStyle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69" y="2058081"/>
            <a:ext cx="3933152" cy="3811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14"/>
            </a:lvl1pPr>
            <a:lvl2pPr marL="489844" indent="0">
              <a:buNone/>
              <a:defRPr sz="1500"/>
            </a:lvl2pPr>
            <a:lvl3pPr marL="979688" indent="0">
              <a:buNone/>
              <a:defRPr sz="1286"/>
            </a:lvl3pPr>
            <a:lvl4pPr marL="1469532" indent="0">
              <a:buNone/>
              <a:defRPr sz="1071"/>
            </a:lvl4pPr>
            <a:lvl5pPr marL="1959376" indent="0">
              <a:buNone/>
              <a:defRPr sz="1071"/>
            </a:lvl5pPr>
            <a:lvl6pPr marL="2449220" indent="0">
              <a:buNone/>
              <a:defRPr sz="1071"/>
            </a:lvl6pPr>
            <a:lvl7pPr marL="2939064" indent="0">
              <a:buNone/>
              <a:defRPr sz="1071"/>
            </a:lvl7pPr>
            <a:lvl8pPr marL="3428909" indent="0">
              <a:buNone/>
              <a:defRPr sz="1071"/>
            </a:lvl8pPr>
            <a:lvl9pPr marL="3918753" indent="0">
              <a:buNone/>
              <a:defRPr sz="1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611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70" y="365693"/>
            <a:ext cx="10514061" cy="13249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70" y="1825059"/>
            <a:ext cx="10514061" cy="43525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836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516" y="365693"/>
            <a:ext cx="2628515" cy="58119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70" y="365693"/>
            <a:ext cx="7700818" cy="5811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09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5A8B-E8C3-6E74-469F-82488713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E549F-C4E7-C006-C917-1E5E25AFC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260A2-C7C4-EC88-9303-325D1B45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0AFA-0208-48F3-A964-79129CC79B1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BE478-AA5B-AADC-0A77-5206D731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262B0-6047-162D-7FBE-813B5061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7EBE-084D-43EA-B5FE-AD0969E4A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120B-974F-6FB1-D31E-D20A4897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6D926-CE99-8604-408A-E33EF5346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89A34-AFD9-AADC-8256-E163464F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57B31-1FC9-F7CA-F511-B00B448A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0AFA-0208-48F3-A964-79129CC79B1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F9069-C95E-1B7D-CF90-645822D1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97562-3E9C-F3C4-7255-A3C2FC39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7EBE-084D-43EA-B5FE-AD0969E4A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7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1D01-74BF-BD1E-7CDC-CD331447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173F8-BBD7-0C7D-76F2-81E59411C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00AE4-D74F-5B23-9FF1-B4A4B9FC3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91E2B-A2E0-941C-4AC6-EA42A568C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2B834-F5AE-AE1E-AA76-1E9A29E49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CD06E-7080-3B77-582C-39DA4FEC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0AFA-0208-48F3-A964-79129CC79B1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A504A-E393-E45F-70A3-C675FA02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99E74-0502-7B81-E003-50CEF969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7EBE-084D-43EA-B5FE-AD0969E4A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F3A52-EB12-EF7A-1F51-22D078F0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2FD97-F32B-65F6-F08D-29054FC6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0AFA-0208-48F3-A964-79129CC79B1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A0810-FA58-9D10-547D-CFD495A7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E7B0-82E6-B02D-482A-33535B9F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7EBE-084D-43EA-B5FE-AD0969E4A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9F4F6-263A-4894-D56F-3E3E9440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0AFA-0208-48F3-A964-79129CC79B1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B5D8E-9B77-AFAA-8933-E1F38B48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A8232-60A7-9B42-F15E-C39BE32C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7EBE-084D-43EA-B5FE-AD0969E4A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5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54E1-9791-3819-A314-586C3954B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D100-269C-BFFA-8DB2-5AA67B0DA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05C1D-9F3C-8A01-C2EA-F89240232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699C8-CD2B-A11C-F715-8FD0F89A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0AFA-0208-48F3-A964-79129CC79B1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DB472-AFAA-44BB-9D33-40152D4C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C1489-E53B-6625-D518-F82A2390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7EBE-084D-43EA-B5FE-AD0969E4A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5129-011D-0FAA-66AA-E82C0139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E97B2-2211-9525-32D2-25CDC67A8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5EF61-A430-D9AC-972A-4C7B3A471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2D0AC-1A9C-4488-8387-606482F7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0AFA-0208-48F3-A964-79129CC79B1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08298-D88F-E50B-BECE-9045784E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2E461-BEEB-F937-E6D5-8E4613B9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7EBE-084D-43EA-B5FE-AD0969E4A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5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E58348-A5EC-1422-E274-58447E04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A4AD2-9707-DB5D-FA3A-322CCD064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0C5A1-EEE6-6CC2-9D57-0BBBEB1A7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0AFA-0208-48F3-A964-79129CC79B1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5A382-0BD6-BEE7-2099-34D8C5F4C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B486B-07A5-0C20-A568-EA383158F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7EBE-084D-43EA-B5FE-AD0969E4A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7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885CA79-B42A-FE42-8C28-CE2B82762080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12190076" cy="6858000"/>
          </a:xfrm>
          <a:prstGeom prst="rect">
            <a:avLst/>
          </a:prstGeom>
          <a:solidFill>
            <a:srgbClr val="004985"/>
          </a:solidFill>
          <a:ln>
            <a:noFill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979688" eaLnBrk="1">
              <a:defRPr/>
            </a:pPr>
            <a:endParaRPr lang="en-US" sz="192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099" name="Picture 2" descr="image3.png">
            <a:extLst>
              <a:ext uri="{FF2B5EF4-FFF2-40B4-BE49-F238E27FC236}">
                <a16:creationId xmlns:a16="http://schemas.microsoft.com/office/drawing/2014/main" id="{005527A5-B13D-D446-A9A8-3D4EDBEEB4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D2FA2FC-AF04-D14C-A3AF-DA0E30A8C71F}"/>
              </a:ext>
            </a:extLst>
          </p:cNvPr>
          <p:cNvSpPr>
            <a:spLocks/>
          </p:cNvSpPr>
          <p:nvPr/>
        </p:nvSpPr>
        <p:spPr bwMode="auto">
          <a:xfrm>
            <a:off x="608061" y="6298122"/>
            <a:ext cx="1895379" cy="1978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79688" eaLnBrk="1">
              <a:defRPr/>
            </a:pPr>
            <a:r>
              <a:rPr lang="en-US" sz="1286" b="1">
                <a:solidFill>
                  <a:srgbClr val="FFFFFF"/>
                </a:solidFill>
                <a:latin typeface="Lato Black" charset="0"/>
                <a:sym typeface="Lato Black" charset="0"/>
              </a:rPr>
              <a:t>‹#›</a:t>
            </a:r>
            <a:r>
              <a:rPr lang="en-US" sz="1286">
                <a:solidFill>
                  <a:srgbClr val="FFFFFF"/>
                </a:solidFill>
                <a:latin typeface="Proxima Nova Black" charset="0"/>
                <a:sym typeface="Proxima Nova Black" charset="0"/>
              </a:rPr>
              <a:t> </a:t>
            </a:r>
            <a:endParaRPr lang="en-US" sz="1929"/>
          </a:p>
        </p:txBody>
      </p:sp>
    </p:spTree>
    <p:extLst>
      <p:ext uri="{BB962C8B-B14F-4D97-AF65-F5344CB8AC3E}">
        <p14:creationId xmlns:p14="http://schemas.microsoft.com/office/powerpoint/2010/main" val="260034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89844" rtl="0" eaLnBrk="0" fontAlgn="base" hangingPunct="0">
        <a:spcBef>
          <a:spcPct val="0"/>
        </a:spcBef>
        <a:spcAft>
          <a:spcPct val="0"/>
        </a:spcAft>
        <a:defRPr sz="2143" b="1" kern="1200">
          <a:solidFill>
            <a:srgbClr val="000000"/>
          </a:solidFill>
          <a:latin typeface="+mj-lt"/>
          <a:ea typeface="+mj-ea"/>
          <a:cs typeface="+mj-cs"/>
          <a:sym typeface="Proxima Nova Bold"/>
        </a:defRPr>
      </a:lvl1pPr>
      <a:lvl2pPr algn="ctr" defTabSz="489844" rtl="0" eaLnBrk="0" fontAlgn="base" hangingPunct="0">
        <a:spcBef>
          <a:spcPct val="0"/>
        </a:spcBef>
        <a:spcAft>
          <a:spcPct val="0"/>
        </a:spcAft>
        <a:defRPr sz="2143" b="1">
          <a:solidFill>
            <a:srgbClr val="000000"/>
          </a:solidFill>
          <a:latin typeface="Proxima Nova Bold" charset="0"/>
          <a:ea typeface="Proxima Nova Bold" charset="0"/>
          <a:cs typeface="Proxima Nova Bold" charset="0"/>
          <a:sym typeface="Proxima Nova Bold"/>
        </a:defRPr>
      </a:lvl2pPr>
      <a:lvl3pPr algn="ctr" defTabSz="489844" rtl="0" eaLnBrk="0" fontAlgn="base" hangingPunct="0">
        <a:spcBef>
          <a:spcPct val="0"/>
        </a:spcBef>
        <a:spcAft>
          <a:spcPct val="0"/>
        </a:spcAft>
        <a:defRPr sz="2143" b="1">
          <a:solidFill>
            <a:srgbClr val="000000"/>
          </a:solidFill>
          <a:latin typeface="Proxima Nova Bold" charset="0"/>
          <a:ea typeface="Proxima Nova Bold" charset="0"/>
          <a:cs typeface="Proxima Nova Bold" charset="0"/>
          <a:sym typeface="Proxima Nova Bold"/>
        </a:defRPr>
      </a:lvl3pPr>
      <a:lvl4pPr algn="ctr" defTabSz="489844" rtl="0" eaLnBrk="0" fontAlgn="base" hangingPunct="0">
        <a:spcBef>
          <a:spcPct val="0"/>
        </a:spcBef>
        <a:spcAft>
          <a:spcPct val="0"/>
        </a:spcAft>
        <a:defRPr sz="2143" b="1">
          <a:solidFill>
            <a:srgbClr val="000000"/>
          </a:solidFill>
          <a:latin typeface="Proxima Nova Bold" charset="0"/>
          <a:ea typeface="Proxima Nova Bold" charset="0"/>
          <a:cs typeface="Proxima Nova Bold" charset="0"/>
          <a:sym typeface="Proxima Nova Bold"/>
        </a:defRPr>
      </a:lvl4pPr>
      <a:lvl5pPr algn="ctr" defTabSz="489844" rtl="0" eaLnBrk="0" fontAlgn="base" hangingPunct="0">
        <a:spcBef>
          <a:spcPct val="0"/>
        </a:spcBef>
        <a:spcAft>
          <a:spcPct val="0"/>
        </a:spcAft>
        <a:defRPr sz="2143" b="1">
          <a:solidFill>
            <a:srgbClr val="000000"/>
          </a:solidFill>
          <a:latin typeface="Proxima Nova Bold" charset="0"/>
          <a:ea typeface="Proxima Nova Bold" charset="0"/>
          <a:cs typeface="Proxima Nova Bold" charset="0"/>
          <a:sym typeface="Proxima Nova Bold"/>
        </a:defRPr>
      </a:lvl5pPr>
      <a:lvl6pPr marL="489844" algn="ctr" defTabSz="489844" rtl="0" fontAlgn="base" hangingPunct="0">
        <a:spcBef>
          <a:spcPct val="0"/>
        </a:spcBef>
        <a:spcAft>
          <a:spcPct val="0"/>
        </a:spcAft>
        <a:defRPr sz="2143" b="1">
          <a:solidFill>
            <a:srgbClr val="000000"/>
          </a:solidFill>
          <a:latin typeface="Proxima Nova Bold" charset="0"/>
          <a:ea typeface="Proxima Nova Bold" charset="0"/>
          <a:cs typeface="Proxima Nova Bold" charset="0"/>
          <a:sym typeface="Proxima Nova Bold" charset="0"/>
        </a:defRPr>
      </a:lvl6pPr>
      <a:lvl7pPr marL="979688" algn="ctr" defTabSz="489844" rtl="0" fontAlgn="base" hangingPunct="0">
        <a:spcBef>
          <a:spcPct val="0"/>
        </a:spcBef>
        <a:spcAft>
          <a:spcPct val="0"/>
        </a:spcAft>
        <a:defRPr sz="2143" b="1">
          <a:solidFill>
            <a:srgbClr val="000000"/>
          </a:solidFill>
          <a:latin typeface="Proxima Nova Bold" charset="0"/>
          <a:ea typeface="Proxima Nova Bold" charset="0"/>
          <a:cs typeface="Proxima Nova Bold" charset="0"/>
          <a:sym typeface="Proxima Nova Bold" charset="0"/>
        </a:defRPr>
      </a:lvl7pPr>
      <a:lvl8pPr marL="1469532" algn="ctr" defTabSz="489844" rtl="0" fontAlgn="base" hangingPunct="0">
        <a:spcBef>
          <a:spcPct val="0"/>
        </a:spcBef>
        <a:spcAft>
          <a:spcPct val="0"/>
        </a:spcAft>
        <a:defRPr sz="2143" b="1">
          <a:solidFill>
            <a:srgbClr val="000000"/>
          </a:solidFill>
          <a:latin typeface="Proxima Nova Bold" charset="0"/>
          <a:ea typeface="Proxima Nova Bold" charset="0"/>
          <a:cs typeface="Proxima Nova Bold" charset="0"/>
          <a:sym typeface="Proxima Nova Bold" charset="0"/>
        </a:defRPr>
      </a:lvl8pPr>
      <a:lvl9pPr marL="1959376" algn="ctr" defTabSz="489844" rtl="0" fontAlgn="base" hangingPunct="0">
        <a:spcBef>
          <a:spcPct val="0"/>
        </a:spcBef>
        <a:spcAft>
          <a:spcPct val="0"/>
        </a:spcAft>
        <a:defRPr sz="2143" b="1">
          <a:solidFill>
            <a:srgbClr val="000000"/>
          </a:solidFill>
          <a:latin typeface="Proxima Nova Bold" charset="0"/>
          <a:ea typeface="Proxima Nova Bold" charset="0"/>
          <a:cs typeface="Proxima Nova Bold" charset="0"/>
          <a:sym typeface="Proxima Nova Bold" charset="0"/>
        </a:defRPr>
      </a:lvl9pPr>
    </p:titleStyle>
    <p:bodyStyle>
      <a:lvl1pPr marL="367383" indent="-367383" algn="ctr" defTabSz="489844" rtl="0" eaLnBrk="0" fontAlgn="base" hangingPunct="0">
        <a:spcBef>
          <a:spcPts val="429"/>
        </a:spcBef>
        <a:spcAft>
          <a:spcPct val="0"/>
        </a:spcAft>
        <a:buChar char="•"/>
        <a:defRPr sz="2143" kern="1200">
          <a:solidFill>
            <a:srgbClr val="EC027E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95997" indent="-306153" algn="ctr" defTabSz="489844" rtl="0" eaLnBrk="0" fontAlgn="base" hangingPunct="0">
        <a:spcBef>
          <a:spcPts val="429"/>
        </a:spcBef>
        <a:spcAft>
          <a:spcPct val="0"/>
        </a:spcAft>
        <a:buChar char="–"/>
        <a:defRPr sz="2143" kern="1200">
          <a:solidFill>
            <a:srgbClr val="EC027E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224610" indent="-244922" algn="ctr" defTabSz="489844" rtl="0" eaLnBrk="0" fontAlgn="base" hangingPunct="0">
        <a:spcBef>
          <a:spcPts val="429"/>
        </a:spcBef>
        <a:spcAft>
          <a:spcPct val="0"/>
        </a:spcAft>
        <a:buChar char="•"/>
        <a:defRPr sz="2143" kern="1200">
          <a:solidFill>
            <a:srgbClr val="EC027E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714454" indent="-244922" algn="ctr" defTabSz="489844" rtl="0" eaLnBrk="0" fontAlgn="base" hangingPunct="0">
        <a:spcBef>
          <a:spcPts val="429"/>
        </a:spcBef>
        <a:spcAft>
          <a:spcPct val="0"/>
        </a:spcAft>
        <a:buChar char="–"/>
        <a:defRPr sz="2143" kern="1200">
          <a:solidFill>
            <a:srgbClr val="EC027E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204298" indent="-244922" algn="ctr" defTabSz="489844" rtl="0" eaLnBrk="0" fontAlgn="base" hangingPunct="0">
        <a:spcBef>
          <a:spcPts val="429"/>
        </a:spcBef>
        <a:spcAft>
          <a:spcPct val="0"/>
        </a:spcAft>
        <a:buChar char="»"/>
        <a:defRPr sz="2143" kern="1200">
          <a:solidFill>
            <a:srgbClr val="EC027E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694142" indent="-244922" algn="l" defTabSz="979688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9" kern="1200">
          <a:solidFill>
            <a:schemeClr val="tx1"/>
          </a:solidFill>
          <a:latin typeface="+mn-lt"/>
          <a:ea typeface="+mn-ea"/>
          <a:cs typeface="+mn-cs"/>
        </a:defRPr>
      </a:lvl6pPr>
      <a:lvl7pPr marL="3183987" indent="-244922" algn="l" defTabSz="979688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9" kern="1200">
          <a:solidFill>
            <a:schemeClr val="tx1"/>
          </a:solidFill>
          <a:latin typeface="+mn-lt"/>
          <a:ea typeface="+mn-ea"/>
          <a:cs typeface="+mn-cs"/>
        </a:defRPr>
      </a:lvl7pPr>
      <a:lvl8pPr marL="3673831" indent="-244922" algn="l" defTabSz="979688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9" kern="1200">
          <a:solidFill>
            <a:schemeClr val="tx1"/>
          </a:solidFill>
          <a:latin typeface="+mn-lt"/>
          <a:ea typeface="+mn-ea"/>
          <a:cs typeface="+mn-cs"/>
        </a:defRPr>
      </a:lvl8pPr>
      <a:lvl9pPr marL="4163675" indent="-244922" algn="l" defTabSz="979688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1pPr>
      <a:lvl2pPr marL="489844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2pPr>
      <a:lvl3pPr marL="979688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3pPr>
      <a:lvl4pPr marL="1469532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4pPr>
      <a:lvl5pPr marL="1959376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5pPr>
      <a:lvl6pPr marL="2449220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6pPr>
      <a:lvl7pPr marL="2939064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9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8pPr>
      <a:lvl9pPr marL="3918753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E8574-0BCD-1772-BA6F-3245D133E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85C0DB-6C94-0D87-6B21-1239B71A64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1" b="32862"/>
          <a:stretch/>
        </p:blipFill>
        <p:spPr>
          <a:xfrm>
            <a:off x="1656376" y="1545996"/>
            <a:ext cx="8879248" cy="18830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8D5B05-4409-71DA-A805-74BE29FB6154}"/>
              </a:ext>
            </a:extLst>
          </p:cNvPr>
          <p:cNvSpPr txBox="1">
            <a:spLocks/>
          </p:cNvSpPr>
          <p:nvPr/>
        </p:nvSpPr>
        <p:spPr>
          <a:xfrm>
            <a:off x="1073870" y="3325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rgbClr val="01549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Proud sponsor of AESATA 2024</a:t>
            </a:r>
          </a:p>
          <a:p>
            <a:r>
              <a:rPr lang="en-US" sz="2000" b="1" i="1" dirty="0">
                <a:solidFill>
                  <a:srgbClr val="01549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 Association of Eastern and Southern African Travel Agents)</a:t>
            </a:r>
            <a:endParaRPr lang="en-US" sz="2000" i="1" dirty="0">
              <a:solidFill>
                <a:srgbClr val="015496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1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6CE9C2-C1CE-604B-832E-908FB4E547DB}"/>
              </a:ext>
            </a:extLst>
          </p:cNvPr>
          <p:cNvSpPr>
            <a:spLocks/>
          </p:cNvSpPr>
          <p:nvPr/>
        </p:nvSpPr>
        <p:spPr bwMode="auto">
          <a:xfrm>
            <a:off x="7771380" y="5623152"/>
            <a:ext cx="1163411" cy="816429"/>
          </a:xfrm>
          <a:prstGeom prst="rect">
            <a:avLst/>
          </a:prstGeom>
          <a:solidFill>
            <a:srgbClr val="004985"/>
          </a:solidFill>
          <a:ln>
            <a:noFill/>
          </a:ln>
          <a:effectLst>
            <a:outerShdw blurRad="38100" dist="23000" dir="5400000" algn="ctr" rotWithShape="0">
              <a:srgbClr val="000000">
                <a:alpha val="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796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2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1507" name="Picture 3" descr="image8.png">
            <a:extLst>
              <a:ext uri="{FF2B5EF4-FFF2-40B4-BE49-F238E27FC236}">
                <a16:creationId xmlns:a16="http://schemas.microsoft.com/office/drawing/2014/main" id="{365B80AA-4F0E-9F49-B35C-CEB7A277A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777" y="5732009"/>
            <a:ext cx="2951050" cy="63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0DFA81B-FDAA-4D4F-87C8-2ACFEE3C3D90}"/>
              </a:ext>
            </a:extLst>
          </p:cNvPr>
          <p:cNvSpPr>
            <a:spLocks/>
          </p:cNvSpPr>
          <p:nvPr/>
        </p:nvSpPr>
        <p:spPr bwMode="auto">
          <a:xfrm>
            <a:off x="3935867" y="2943088"/>
            <a:ext cx="4998924" cy="1585232"/>
          </a:xfrm>
          <a:prstGeom prst="rect">
            <a:avLst/>
          </a:prstGeom>
          <a:solidFill>
            <a:srgbClr val="004985"/>
          </a:solidFill>
          <a:ln>
            <a:noFill/>
          </a:ln>
          <a:effectLst>
            <a:outerShdw blurRad="38100" dist="23000" dir="5400000" algn="ctr" rotWithShape="0">
              <a:srgbClr val="000000">
                <a:alpha val="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indent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796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2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B6483AFA-97EE-B340-8085-D2DF25F46B6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17451" y="3258279"/>
            <a:ext cx="3986470" cy="95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297649" eaLnBrk="1"/>
            <a:r>
              <a:rPr lang="en-US" altLang="en-US" sz="3857" dirty="0">
                <a:solidFill>
                  <a:srgbClr val="FFFFFF"/>
                </a:solidFill>
                <a:latin typeface="Lato Black" pitchFamily="34" charset="0"/>
                <a:sym typeface="Lato Black" pitchFamily="34" charset="0"/>
              </a:rPr>
              <a:t>THANK YOU</a:t>
            </a:r>
            <a:br>
              <a:rPr lang="en-US" altLang="en-US" sz="3857" dirty="0">
                <a:solidFill>
                  <a:srgbClr val="FFFFFF"/>
                </a:solidFill>
                <a:latin typeface="Lato Black" pitchFamily="34" charset="0"/>
                <a:sym typeface="Lato Black" pitchFamily="34" charset="0"/>
              </a:rPr>
            </a:br>
            <a:endParaRPr lang="en-US" altLang="en-US" sz="1929" b="0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66756A3F-F028-5E4E-9883-10AE7DCB92D5}"/>
              </a:ext>
            </a:extLst>
          </p:cNvPr>
          <p:cNvSpPr>
            <a:spLocks/>
          </p:cNvSpPr>
          <p:nvPr/>
        </p:nvSpPr>
        <p:spPr bwMode="auto">
          <a:xfrm>
            <a:off x="10393250" y="241527"/>
            <a:ext cx="820738" cy="16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796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7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 charset="0"/>
                <a:ea typeface="+mn-ea"/>
                <a:cs typeface="Arial" panose="020B0604020202020204" pitchFamily="34" charset="0"/>
                <a:sym typeface="Lato" pitchFamily="34" charset="0"/>
              </a:rPr>
              <a:t>rwandair.com</a:t>
            </a:r>
            <a:endParaRPr kumimoji="0" lang="en-US" altLang="en-US" sz="192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itchFamily="34" charset="0"/>
              <a:ea typeface="+mn-ea"/>
              <a:cs typeface="Arial" panose="020B0604020202020204" pitchFamily="34" charset="0"/>
              <a:sym typeface="Lat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BE805B-228F-C36B-A3D8-5049D21B74D4}"/>
              </a:ext>
            </a:extLst>
          </p:cNvPr>
          <p:cNvSpPr/>
          <p:nvPr/>
        </p:nvSpPr>
        <p:spPr bwMode="auto">
          <a:xfrm>
            <a:off x="612648" y="6302435"/>
            <a:ext cx="219456" cy="217237"/>
          </a:xfrm>
          <a:prstGeom prst="rect">
            <a:avLst/>
          </a:prstGeom>
          <a:solidFill>
            <a:srgbClr val="004985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68353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AA29-3B44-9B33-8AAF-7A2302BFA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91104-1613-3E7C-3E0E-C8393BDA7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9CF1A-5359-AD9F-263F-DBECA0A50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6F6A23-9EE6-D6B4-825E-06E7E3C3B1A7}"/>
              </a:ext>
            </a:extLst>
          </p:cNvPr>
          <p:cNvSpPr txBox="1"/>
          <p:nvPr/>
        </p:nvSpPr>
        <p:spPr>
          <a:xfrm>
            <a:off x="2011313" y="349779"/>
            <a:ext cx="8169373" cy="318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Launched in 2002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ased in Kigali,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RwandAir is Rwanda's national airline and one of the world’s fastest-growing carriers. With one of the youngest fleets in Africa, RwandAir has a modern fleet of 14 aircrafts, including a freighter servicing 24 destinations across Africa, Europe, and the Middle East.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CC259-E6CE-35D7-0937-7B0FBA530724}"/>
              </a:ext>
            </a:extLst>
          </p:cNvPr>
          <p:cNvSpPr txBox="1"/>
          <p:nvPr/>
        </p:nvSpPr>
        <p:spPr>
          <a:xfrm>
            <a:off x="523292" y="5474278"/>
            <a:ext cx="5687505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Chief Executive Officer: Yvonne Manzi Makolo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Worldwide network: Over 23 destinations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7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820A-87E5-313F-7C0E-A523786D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10" y="289710"/>
            <a:ext cx="5928360" cy="1325563"/>
          </a:xfrm>
        </p:spPr>
        <p:txBody>
          <a:bodyPr>
            <a:normAutofit/>
          </a:bodyPr>
          <a:lstStyle/>
          <a:p>
            <a:r>
              <a:rPr lang="en-GB" sz="2000" b="1" i="1" dirty="0">
                <a:solidFill>
                  <a:srgbClr val="01549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Current Fleet (Passenger and Cargo): 14 aircrafts</a:t>
            </a:r>
            <a:br>
              <a:rPr lang="en-US" sz="2000" i="1" dirty="0">
                <a:solidFill>
                  <a:srgbClr val="01549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endParaRPr lang="en-US" sz="2000" i="1" dirty="0">
              <a:solidFill>
                <a:srgbClr val="015496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5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57CDE-5582-B49F-8998-FE2EF29AA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FA7D-D793-604A-886E-44DC6382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2" y="157735"/>
            <a:ext cx="10515600" cy="784945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200" b="1" i="1" dirty="0">
                <a:solidFill>
                  <a:srgbClr val="015496"/>
                </a:solidFill>
                <a:effectLst/>
                <a:latin typeface="Lato" panose="020F0502020204030203"/>
                <a:ea typeface="Lato Black" panose="020F0502020204030203" pitchFamily="34" charset="0"/>
                <a:cs typeface="Lato Black" panose="020F0502020204030203" pitchFamily="34" charset="0"/>
              </a:rPr>
              <a:t> </a:t>
            </a:r>
            <a:br>
              <a:rPr lang="en-US" sz="3200" b="1" i="1" dirty="0">
                <a:solidFill>
                  <a:srgbClr val="015496"/>
                </a:solidFill>
                <a:effectLst/>
                <a:latin typeface="Lato" panose="020F0502020204030203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3200" b="1" i="1" dirty="0">
                <a:solidFill>
                  <a:srgbClr val="015496"/>
                </a:solidFill>
                <a:effectLst/>
                <a:latin typeface="Lato" panose="020F0502020204030203"/>
                <a:ea typeface="Lato Black" panose="020F0502020204030203" pitchFamily="34" charset="0"/>
                <a:cs typeface="Lato Black" panose="020F0502020204030203" pitchFamily="34" charset="0"/>
              </a:rPr>
              <a:t>Highlights of 2024</a:t>
            </a:r>
            <a:br>
              <a:rPr lang="en-US" sz="3200" b="1" i="1" dirty="0">
                <a:solidFill>
                  <a:srgbClr val="015496"/>
                </a:solidFill>
                <a:effectLst/>
                <a:latin typeface="Lato" panose="020F0502020204030203"/>
                <a:ea typeface="Lato Black" panose="020F0502020204030203" pitchFamily="34" charset="0"/>
                <a:cs typeface="Lato Black" panose="020F0502020204030203" pitchFamily="34" charset="0"/>
              </a:rPr>
            </a:br>
            <a:endParaRPr lang="en-US" sz="3200" b="1" i="1" dirty="0">
              <a:solidFill>
                <a:srgbClr val="015496"/>
              </a:solidFill>
              <a:latin typeface="Lato" panose="020F0502020204030203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85ED29-BF4D-635D-3DA6-7270AF33E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2" y="1253331"/>
            <a:ext cx="3076202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CB2C24-113B-3363-AD53-C513EEE00A78}"/>
              </a:ext>
            </a:extLst>
          </p:cNvPr>
          <p:cNvSpPr txBox="1"/>
          <p:nvPr/>
        </p:nvSpPr>
        <p:spPr>
          <a:xfrm>
            <a:off x="582525" y="5792202"/>
            <a:ext cx="3219999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Daily non stop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flights from Kigali to London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912374-09A1-AB76-5557-AF7A4352EA1B}"/>
              </a:ext>
            </a:extLst>
          </p:cNvPr>
          <p:cNvSpPr txBox="1"/>
          <p:nvPr/>
        </p:nvSpPr>
        <p:spPr>
          <a:xfrm>
            <a:off x="4979919" y="5792202"/>
            <a:ext cx="6538274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RwandAir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Cargo launched services to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Dubai World Central (DWC)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Djibouti (DJI).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35FD1E-A9E4-41AD-58C5-5E4C3E5787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90" y="1224531"/>
            <a:ext cx="3086260" cy="4365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3D03C9-270A-CC9E-D89F-7B5FBC0FC8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17" y="1231562"/>
            <a:ext cx="3086260" cy="43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4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F4EE3-517E-A4FF-A1EC-49B4C3BA2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B8203-B161-C2FA-E650-2AD9650F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612" y="346270"/>
            <a:ext cx="5257800" cy="1325563"/>
          </a:xfrm>
        </p:spPr>
        <p:txBody>
          <a:bodyPr>
            <a:normAutofit/>
          </a:bodyPr>
          <a:lstStyle/>
          <a:p>
            <a:r>
              <a:rPr lang="en-GB" sz="2400" b="1" i="1" dirty="0">
                <a:solidFill>
                  <a:srgbClr val="01549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Current destinations (Passenger) - 23</a:t>
            </a:r>
            <a:br>
              <a:rPr lang="en-US" sz="2400" i="1" dirty="0">
                <a:solidFill>
                  <a:srgbClr val="01549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endParaRPr lang="en-US" sz="2400" i="1" dirty="0">
              <a:solidFill>
                <a:srgbClr val="015496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5C054-99D9-5896-EF5C-973EEAAA1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961" y="1009052"/>
            <a:ext cx="3982039" cy="2034618"/>
          </a:xfrm>
        </p:spPr>
        <p:txBody>
          <a:bodyPr>
            <a:no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>
              <a:lnSpc>
                <a:spcPct val="107000"/>
              </a:lnSpc>
              <a:spcBef>
                <a:spcPts val="0"/>
              </a:spcBef>
            </a:pP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Africa – 18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: Kigali, Kamembe, Nairobi, Entebbe, Bujumbura, Kilimanjaro, Dar Es Salaam, Brazzaville, Cotonou, Libreville, Bangui, Douala, Abuja, Lagos, Accra, Lusaka, Johannesburg, and Harare.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>
              <a:lnSpc>
                <a:spcPct val="107000"/>
              </a:lnSpc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>
              <a:lnSpc>
                <a:spcPct val="107000"/>
              </a:lnSpc>
              <a:spcBef>
                <a:spcPts val="0"/>
              </a:spcBef>
            </a:pP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Middle – 2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Doha, Dubai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>
              <a:lnSpc>
                <a:spcPct val="107000"/>
              </a:lnSpc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>
              <a:lnSpc>
                <a:spcPct val="107000"/>
              </a:lnSpc>
              <a:spcBef>
                <a:spcPts val="0"/>
              </a:spcBef>
            </a:pP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Europe – 3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Paris, Brussels, and London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1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8D77-4069-39E1-1E06-B229E0C3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81" y="4529137"/>
            <a:ext cx="4272280" cy="1325563"/>
          </a:xfrm>
        </p:spPr>
        <p:txBody>
          <a:bodyPr>
            <a:normAutofit/>
          </a:bodyPr>
          <a:lstStyle/>
          <a:p>
            <a:r>
              <a:rPr lang="en-GB" sz="1400" b="1" dirty="0">
                <a:solidFill>
                  <a:srgbClr val="015496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 Cargo Destinations – 8</a:t>
            </a:r>
            <a:br>
              <a:rPr lang="en-US" sz="1400" dirty="0">
                <a:solidFill>
                  <a:srgbClr val="015496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400" dirty="0">
              <a:solidFill>
                <a:srgbClr val="0154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63174-CC87-4B34-5B27-97EEB40DB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670" y="647275"/>
            <a:ext cx="4272280" cy="1332354"/>
          </a:xfrm>
        </p:spPr>
        <p:txBody>
          <a:bodyPr>
            <a:norm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operate dedicated freighters to Brazzaville, Kigali, Nairobi, Sharjah, Djibouti, Dubai World Central, Entebbe &amp; Bangui.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133C-47F0-84B4-D9A8-ECBA745C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89" y="105504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i="1" dirty="0">
                <a:solidFill>
                  <a:srgbClr val="015496"/>
                </a:solidFill>
                <a:effectLst/>
                <a:latin typeface="Lato" panose="020F0502020204030203"/>
                <a:ea typeface="Lato Black" panose="020F0502020204030203" pitchFamily="34" charset="0"/>
                <a:cs typeface="Lato Black" panose="020F0502020204030203" pitchFamily="34" charset="0"/>
              </a:rPr>
              <a:t>Partners</a:t>
            </a:r>
            <a:br>
              <a:rPr lang="en-US" sz="2800" i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endParaRPr lang="en-US" sz="28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A0012-C4FC-F0EC-4118-06D358A17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89" y="1010920"/>
            <a:ext cx="6109356" cy="4836159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Loyalty program – Qatar Airways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RwandAir’s loyalty members, “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DreamMiles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,” can earn and redeem miles to more than 170 destinations on Qatar Airways.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Codeshare partners – Qatar Airways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RwandAir’s passengers can seamlessly book and connect on Qatar’s 64 destinations worldwide.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1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395A23E-9F40-634C-1A25-08D14F27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155352"/>
            <a:ext cx="10515600" cy="958227"/>
          </a:xfrm>
        </p:spPr>
        <p:txBody>
          <a:bodyPr>
            <a:normAutofit/>
          </a:bodyPr>
          <a:lstStyle/>
          <a:p>
            <a:r>
              <a:rPr lang="en-GB" sz="2800" b="1" i="1" dirty="0">
                <a:solidFill>
                  <a:srgbClr val="015496"/>
                </a:solidFill>
                <a:effectLst/>
                <a:latin typeface="Lato" panose="020F0502020204030203"/>
                <a:ea typeface="Lato Black" panose="020F0502020204030203" pitchFamily="34" charset="0"/>
                <a:cs typeface="Lato Black" panose="020F0502020204030203" pitchFamily="34" charset="0"/>
              </a:rPr>
              <a:t>RwandAir Affiliated Companies</a:t>
            </a:r>
            <a:br>
              <a:rPr lang="en-US" sz="2800" i="1" dirty="0">
                <a:solidFill>
                  <a:srgbClr val="015496"/>
                </a:solidFill>
                <a:effectLst/>
                <a:latin typeface="Lato" panose="020F0502020204030203"/>
                <a:ea typeface="Lato Black" panose="020F0502020204030203" pitchFamily="34" charset="0"/>
                <a:cs typeface="Lato Black" panose="020F0502020204030203" pitchFamily="34" charset="0"/>
              </a:rPr>
            </a:br>
            <a:endParaRPr lang="en-US" sz="2800" i="1" dirty="0">
              <a:solidFill>
                <a:srgbClr val="015496"/>
              </a:solidFill>
              <a:latin typeface="Lato" panose="020F0502020204030203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9CE38-13F6-DF92-C541-B21148CFD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2640" r="10321" b="9047"/>
          <a:stretch/>
        </p:blipFill>
        <p:spPr>
          <a:xfrm>
            <a:off x="3688545" y="2135607"/>
            <a:ext cx="4146030" cy="2732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524740-1CD7-B043-382B-DBE80B80BD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t="34639" r="8759" b="30172"/>
          <a:stretch/>
        </p:blipFill>
        <p:spPr>
          <a:xfrm>
            <a:off x="4223602" y="1195356"/>
            <a:ext cx="2489462" cy="707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CC5A3A-039F-066B-2D78-8760896672BB}"/>
              </a:ext>
            </a:extLst>
          </p:cNvPr>
          <p:cNvSpPr txBox="1"/>
          <p:nvPr/>
        </p:nvSpPr>
        <p:spPr>
          <a:xfrm>
            <a:off x="4121276" y="4991617"/>
            <a:ext cx="3514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RwandAir Catering Ltd is a rapidly growing in-flight catering company in Rwanda, providing services to scheduled airlines, private jets, and charters since August 2014. It aims to become one of the largest aviation catering companies in Africa.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514963-7F0C-9203-7249-4D136BB3F0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t="37494" r="10668" b="40343"/>
          <a:stretch/>
        </p:blipFill>
        <p:spPr>
          <a:xfrm>
            <a:off x="279476" y="1054516"/>
            <a:ext cx="3466109" cy="9970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7FC53C-2518-6D03-5A11-AB0FD0FFDF90}"/>
              </a:ext>
            </a:extLst>
          </p:cNvPr>
          <p:cNvSpPr txBox="1"/>
          <p:nvPr/>
        </p:nvSpPr>
        <p:spPr>
          <a:xfrm>
            <a:off x="8446417" y="4534022"/>
            <a:ext cx="3623353" cy="1656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b="1" i="1" dirty="0">
              <a:solidFill>
                <a:srgbClr val="3A89D4"/>
              </a:solidFill>
              <a:effectLst/>
              <a:latin typeface="Lato" panose="020F0502020204030203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20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Dream Lounge is an exclusive airport lounge at Kigali International Airport, offering comfortable seating, complimentary refreshments, high-speed Wi-Fi, local and international cuisine, charging stations, entertainment options, and quiet areas for relaxation.</a:t>
            </a:r>
            <a:endParaRPr lang="en-US" sz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9DDA0D-D177-8210-C0B1-46BE27430FC2}"/>
              </a:ext>
            </a:extLst>
          </p:cNvPr>
          <p:cNvSpPr txBox="1"/>
          <p:nvPr/>
        </p:nvSpPr>
        <p:spPr>
          <a:xfrm>
            <a:off x="8446417" y="1273169"/>
            <a:ext cx="2413262" cy="529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1" dirty="0">
                <a:solidFill>
                  <a:srgbClr val="3A89D4"/>
                </a:solidFill>
                <a:effectLst/>
                <a:latin typeface="Lato" panose="020F0502020204030203"/>
                <a:ea typeface="Lato Black" panose="020F0502020204030203" pitchFamily="34" charset="0"/>
                <a:cs typeface="Lato Black" panose="020F0502020204030203" pitchFamily="34" charset="0"/>
              </a:rPr>
              <a:t>Dream Lounge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wandAir on X: &quot;Unwind in a serene environment with delicious food and  beverages, high-speed Wi-Fi, and so much more. The Dream Lounge Lounge at  Kigali International Airport, offers comfort and luxury before">
            <a:extLst>
              <a:ext uri="{FF2B5EF4-FFF2-40B4-BE49-F238E27FC236}">
                <a16:creationId xmlns:a16="http://schemas.microsoft.com/office/drawing/2014/main" id="{F9F09A28-40F4-8C1D-A89C-5B619104A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49" y="2269135"/>
            <a:ext cx="3930562" cy="26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3A1D13C-0865-FA1C-5287-DD710093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1" y="2012743"/>
            <a:ext cx="3033475" cy="28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0E7237-589F-21F7-00C4-16FEEC08C23D}"/>
              </a:ext>
            </a:extLst>
          </p:cNvPr>
          <p:cNvSpPr txBox="1"/>
          <p:nvPr/>
        </p:nvSpPr>
        <p:spPr>
          <a:xfrm>
            <a:off x="279030" y="4981051"/>
            <a:ext cx="3514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RwandAir Cargo provides an extensive range of cargo solutions in the most secure, swift &amp; safest way across East, Central, West, Southern Africa, the Middle East and Europe.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4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6641-6037-4620-1EBD-71F2BE3C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9478" cy="1325563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15496"/>
                </a:solidFill>
                <a:latin typeface="Lato" panose="020F0502020204030203"/>
                <a:ea typeface="Lato Black" panose="020F0502020204030203" pitchFamily="34" charset="0"/>
                <a:cs typeface="Lato Black" panose="020F0502020204030203" pitchFamily="34" charset="0"/>
              </a:rPr>
              <a:t>Future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E146A-3F7E-6EB7-48CB-89575F7DF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2291" cy="43513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RwandAir plans to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double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its fleet in 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next 5 years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expand its cargo network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export fresh produce and import essential goods.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Upcoming routes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:-</a:t>
            </a:r>
          </a:p>
          <a:p>
            <a:pPr marL="0" indent="0">
              <a:buNone/>
            </a:pP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Maputo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Mombasa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Zanzibar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31A7C-D590-D386-DD30-035341AE2A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12766" r="20607" b="9611"/>
          <a:stretch/>
        </p:blipFill>
        <p:spPr>
          <a:xfrm>
            <a:off x="1358825" y="3808429"/>
            <a:ext cx="507121" cy="451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8E631E-17AC-E28A-C458-45BDF11E3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12766" r="20607" b="9611"/>
          <a:stretch/>
        </p:blipFill>
        <p:spPr>
          <a:xfrm>
            <a:off x="1358824" y="4240997"/>
            <a:ext cx="507121" cy="451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1B160A-67E7-C937-AB86-8DA0E5F92E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12766" r="20607" b="9611"/>
          <a:stretch/>
        </p:blipFill>
        <p:spPr>
          <a:xfrm>
            <a:off x="1358824" y="4639353"/>
            <a:ext cx="507121" cy="45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1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Default">
      <a:majorFont>
        <a:latin typeface="Proxima Nova Bold"/>
        <a:ea typeface="Proxima Nova Bold"/>
        <a:cs typeface="Proxima Nova Bold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bevel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bevel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435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Lato Black</vt:lpstr>
      <vt:lpstr>Lato Light</vt:lpstr>
      <vt:lpstr>Proxima Nova Black</vt:lpstr>
      <vt:lpstr>Proxima Nova Bold</vt:lpstr>
      <vt:lpstr>Office Theme</vt:lpstr>
      <vt:lpstr>1_Default</vt:lpstr>
      <vt:lpstr>PowerPoint Presentation</vt:lpstr>
      <vt:lpstr>PowerPoint Presentation</vt:lpstr>
      <vt:lpstr>Current Fleet (Passenger and Cargo): 14 aircrafts </vt:lpstr>
      <vt:lpstr>  Highlights of 2024 </vt:lpstr>
      <vt:lpstr>Current destinations (Passenger) - 23 </vt:lpstr>
      <vt:lpstr>Current Cargo Destinations – 8 </vt:lpstr>
      <vt:lpstr>Partners </vt:lpstr>
      <vt:lpstr>RwandAir Affiliated Companies </vt:lpstr>
      <vt:lpstr>Future Outlook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Mumbi</dc:creator>
  <cp:lastModifiedBy>Rita Mumbi</cp:lastModifiedBy>
  <cp:revision>7</cp:revision>
  <dcterms:created xsi:type="dcterms:W3CDTF">2024-10-10T08:39:49Z</dcterms:created>
  <dcterms:modified xsi:type="dcterms:W3CDTF">2024-10-10T10:50:06Z</dcterms:modified>
</cp:coreProperties>
</file>